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5169"/>
  </p:normalViewPr>
  <p:slideViewPr>
    <p:cSldViewPr snapToGrid="0" snapToObjects="1">
      <p:cViewPr varScale="1">
        <p:scale>
          <a:sx n="65" d="100"/>
          <a:sy n="65" d="100"/>
        </p:scale>
        <p:origin x="78" y="9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Disleve Kanku</a:t>
            </a:r>
          </a:p>
          <a:p>
            <a:r>
              <a:rPr lang="en-US" dirty="0">
                <a:solidFill>
                  <a:schemeClr val="bg2"/>
                </a:solidFill>
                <a:latin typeface="Abadi" panose="020B0604020104020204" pitchFamily="34" charset="0"/>
                <a:ea typeface="SF Pro" pitchFamily="2" charset="0"/>
                <a:cs typeface="SF Pro" pitchFamily="2" charset="0"/>
              </a:rPr>
              <a:t>1/12/2022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dirty="0"/>
              <a:t>Calculated the number of launches at each site, as well as the number of occurrences of each orbit</a:t>
            </a:r>
          </a:p>
          <a:p>
            <a:r>
              <a:rPr lang="en-US" dirty="0"/>
              <a:t>Created the landing outcome label from the outcome column and exported the results to a csv</a:t>
            </a:r>
          </a:p>
          <a:p>
            <a:r>
              <a:rPr lang="en-US" dirty="0"/>
              <a:t>The link to the notebook is</a:t>
            </a:r>
          </a:p>
          <a:p>
            <a:r>
              <a:rPr lang="en-US" dirty="0"/>
              <a:t>https://github.com/Dislevekanku/projectrepo/blob/master/Data%20wrangling.ipynb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649224" y="629266"/>
            <a:ext cx="5102351"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224" y="2438400"/>
            <a:ext cx="5102351" cy="3785419"/>
          </a:xfrm>
          <a:prstGeom prst="rect">
            <a:avLst/>
          </a:prstGeom>
        </p:spPr>
        <p:txBody>
          <a:bodyPr vert="horz" lIns="91440" tIns="45720" rIns="91440" bIns="45720" rtlCol="0">
            <a:normAutofit/>
          </a:bodyPr>
          <a:lstStyle/>
          <a:p>
            <a:pPr marL="0"/>
            <a:r>
              <a:rPr lang="en-US" sz="2000" dirty="0"/>
              <a:t>Explored the relationship between flight number and launch Site, payload and launch Site, success rate of each orbit type, flight number and orbit type.</a:t>
            </a:r>
          </a:p>
          <a:p>
            <a:pPr marL="0"/>
            <a:endParaRPr lang="en-US" sz="2000" dirty="0"/>
          </a:p>
          <a:p>
            <a:pPr marL="0"/>
            <a:r>
              <a:rPr lang="en-US" sz="2000" dirty="0"/>
              <a:t>The link to the notebook is </a:t>
            </a:r>
          </a:p>
          <a:p>
            <a:pPr marL="0"/>
            <a:r>
              <a:rPr lang="en-US" sz="2000" dirty="0"/>
              <a:t>https://github.com/Dislevekanku/projectrepo/blob/master/Data%20Visualization.ipynb</a:t>
            </a:r>
          </a:p>
        </p:txBody>
      </p:sp>
      <p:sp>
        <p:nvSpPr>
          <p:cNvPr id="18" name="Rectangle 17">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EBFF51B-4640-48EE-BA58-89EB68DD693A}"/>
              </a:ext>
            </a:extLst>
          </p:cNvPr>
          <p:cNvPicPr>
            <a:picLocks noChangeAspect="1"/>
          </p:cNvPicPr>
          <p:nvPr/>
        </p:nvPicPr>
        <p:blipFill>
          <a:blip r:embed="rId2"/>
          <a:stretch>
            <a:fillRect/>
          </a:stretch>
        </p:blipFill>
        <p:spPr>
          <a:xfrm>
            <a:off x="7059168" y="715291"/>
            <a:ext cx="4206240" cy="2281884"/>
          </a:xfrm>
          <a:prstGeom prst="rect">
            <a:avLst/>
          </a:prstGeom>
        </p:spPr>
      </p:pic>
      <p:sp>
        <p:nvSpPr>
          <p:cNvPr id="22"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D331BCB-6470-4F4A-BEA1-281F666217B1}"/>
              </a:ext>
            </a:extLst>
          </p:cNvPr>
          <p:cNvPicPr>
            <a:picLocks noChangeAspect="1"/>
          </p:cNvPicPr>
          <p:nvPr/>
        </p:nvPicPr>
        <p:blipFill>
          <a:blip r:embed="rId3"/>
          <a:stretch>
            <a:fillRect/>
          </a:stretch>
        </p:blipFill>
        <p:spPr>
          <a:xfrm>
            <a:off x="7059168" y="3899687"/>
            <a:ext cx="4206240" cy="1966417"/>
          </a:xfrm>
          <a:prstGeom prst="rect">
            <a:avLst/>
          </a:prstGeom>
          <a:effectLst/>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404040"/>
                </a:solidFill>
                <a:latin typeface="+mn-lt"/>
              </a:rPr>
              <a:pPr algn="l">
                <a:spcAft>
                  <a:spcPts val="600"/>
                </a:spcAft>
              </a:pPr>
              <a:t>11</a:t>
            </a:fld>
            <a:endParaRPr lang="en-US" sz="1200">
              <a:solidFill>
                <a:srgbClr val="404040"/>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869235" cy="4778255"/>
          </a:xfrm>
          <a:prstGeom prst="rect">
            <a:avLst/>
          </a:prstGeom>
        </p:spPr>
        <p:txBody>
          <a:bodyPr lIns="91440" tIns="45720" rIns="91440" bIns="45720" anchor="t"/>
          <a:lstStyle/>
          <a:p>
            <a:r>
              <a:rPr lang="en-US" sz="2000" dirty="0"/>
              <a:t>I applied EDA with SQL to get insight from the data. I wrote queries to solve:</a:t>
            </a:r>
          </a:p>
          <a:p>
            <a:pPr>
              <a:buFontTx/>
              <a:buChar char="-"/>
            </a:pPr>
            <a:r>
              <a:rPr lang="en-US" sz="2000" dirty="0"/>
              <a:t>The names of unique launch sites in the space mission.</a:t>
            </a:r>
          </a:p>
          <a:p>
            <a:pPr>
              <a:buFontTx/>
              <a:buChar char="-"/>
            </a:pPr>
            <a:r>
              <a:rPr lang="en-US" sz="2000" dirty="0"/>
              <a:t>The total payload mass carried by boosters launched by NASA(CRS)</a:t>
            </a:r>
          </a:p>
          <a:p>
            <a:pPr>
              <a:buFontTx/>
              <a:buChar char="-"/>
            </a:pPr>
            <a:r>
              <a:rPr lang="en-US" sz="2000" dirty="0"/>
              <a:t>The average payload mass carried by booster version F9 v1.1</a:t>
            </a:r>
          </a:p>
          <a:p>
            <a:pPr>
              <a:buFontTx/>
              <a:buChar char="-"/>
            </a:pPr>
            <a:r>
              <a:rPr lang="en-US" sz="2000" dirty="0"/>
              <a:t>The total number of successful and failure mission outcomes</a:t>
            </a:r>
          </a:p>
          <a:p>
            <a:pPr>
              <a:buFontTx/>
              <a:buChar char="-"/>
            </a:pPr>
            <a:r>
              <a:rPr lang="en-US" sz="2000" dirty="0"/>
              <a:t>The failed landing outcomes in drone ship, their booster version and launch site names.</a:t>
            </a:r>
          </a:p>
          <a:p>
            <a:pPr>
              <a:buFontTx/>
              <a:buChar char="-"/>
            </a:pPr>
            <a:r>
              <a:rPr lang="en-US" sz="2000" dirty="0"/>
              <a:t>The link to the notebook is https://github.com/Dislevekanku/projectrepo/blob/master/EDA%20with%20SQL%20lab.ipynb</a:t>
            </a:r>
          </a:p>
          <a:p>
            <a:pPr marL="0" indent="0">
              <a:buNone/>
            </a:pPr>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I marked all launch sites, and added map objects such as markers, circles, lines to mark the success or failure of launches for each site</a:t>
            </a:r>
          </a:p>
          <a:p>
            <a:r>
              <a:rPr lang="en-US" dirty="0"/>
              <a:t>I assigned the feature launch outcomes(failure or success) to class ) and 1 respectively</a:t>
            </a:r>
          </a:p>
          <a:p>
            <a:r>
              <a:rPr lang="en-US" dirty="0"/>
              <a:t>Using color-labeled marker clusters, I identified which launch sites have a high success rate</a:t>
            </a:r>
          </a:p>
          <a:p>
            <a:r>
              <a:rPr lang="en-US" dirty="0"/>
              <a:t>The link to the notebook is https://github.com/Dislevekanku/projectrepo/blob/master/interactive%20Visual%20Analytics%20with%20Folium%20lab.ipynb</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I built an interactive dashboard with </a:t>
            </a:r>
            <a:r>
              <a:rPr lang="en-US" dirty="0" err="1"/>
              <a:t>Plotly</a:t>
            </a:r>
            <a:r>
              <a:rPr lang="en-US" dirty="0"/>
              <a:t> Dash</a:t>
            </a:r>
          </a:p>
          <a:p>
            <a:r>
              <a:rPr lang="en-US" dirty="0"/>
              <a:t>I plotted a pie chart showing the total launches by a certain site</a:t>
            </a:r>
          </a:p>
          <a:p>
            <a:r>
              <a:rPr lang="en-US" dirty="0"/>
              <a:t>I plotted a scatter graph showing the relationship between outcome and payload mass(Kg) for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Loaded the data using </a:t>
            </a:r>
            <a:r>
              <a:rPr lang="en-US" dirty="0" err="1"/>
              <a:t>numpy</a:t>
            </a:r>
            <a:r>
              <a:rPr lang="en-US" dirty="0"/>
              <a:t>, transformed and split the data into training and testing set.</a:t>
            </a:r>
          </a:p>
          <a:p>
            <a:r>
              <a:rPr lang="en-US" dirty="0"/>
              <a:t>Built different machine learning models and tuned different hyperparameters using </a:t>
            </a:r>
            <a:r>
              <a:rPr lang="en-US" dirty="0" err="1"/>
              <a:t>GridSearchCV</a:t>
            </a:r>
            <a:endParaRPr lang="en-US" dirty="0"/>
          </a:p>
          <a:p>
            <a:r>
              <a:rPr lang="en-US" dirty="0"/>
              <a:t>Used accuracy as the metric for the models</a:t>
            </a:r>
          </a:p>
          <a:p>
            <a:r>
              <a:rPr lang="en-US" dirty="0"/>
              <a:t>The link to the notebook is https://github.com/Dislevekanku/projectrepo/blob/master/machine%20learning%20prediction.ipynb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dirty="0"/>
              <a:t>From the scatter plot, I found that as the number of flights at a launch site increases, the greater the success rate at the launch site.</a:t>
            </a:r>
          </a:p>
          <a:p>
            <a:pPr>
              <a:spcBef>
                <a:spcPts val="1400"/>
              </a:spcBef>
            </a:pPr>
            <a:endParaRPr lang="en-US" sz="2000" dirty="0"/>
          </a:p>
        </p:txBody>
      </p:sp>
      <p:pic>
        <p:nvPicPr>
          <p:cNvPr id="6" name="Picture 5">
            <a:extLst>
              <a:ext uri="{FF2B5EF4-FFF2-40B4-BE49-F238E27FC236}">
                <a16:creationId xmlns:a16="http://schemas.microsoft.com/office/drawing/2014/main" id="{BF841AA9-3BBF-4696-ADBB-B50C0A4235D7}"/>
              </a:ext>
            </a:extLst>
          </p:cNvPr>
          <p:cNvPicPr>
            <a:picLocks noChangeAspect="1"/>
          </p:cNvPicPr>
          <p:nvPr/>
        </p:nvPicPr>
        <p:blipFill>
          <a:blip r:embed="rId2"/>
          <a:stretch>
            <a:fillRect/>
          </a:stretch>
        </p:blipFill>
        <p:spPr>
          <a:xfrm>
            <a:off x="4654297" y="2878169"/>
            <a:ext cx="6894236" cy="24848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18</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a:t>The greater the payload mass for launch site CCAFS SLC 40, the higher the success rate for the rocket</a:t>
            </a:r>
          </a:p>
          <a:p>
            <a:pPr>
              <a:spcBef>
                <a:spcPts val="1400"/>
              </a:spcBef>
            </a:pPr>
            <a:endParaRPr lang="en-US" sz="2000"/>
          </a:p>
        </p:txBody>
      </p:sp>
      <p:pic>
        <p:nvPicPr>
          <p:cNvPr id="6" name="Picture 5">
            <a:extLst>
              <a:ext uri="{FF2B5EF4-FFF2-40B4-BE49-F238E27FC236}">
                <a16:creationId xmlns:a16="http://schemas.microsoft.com/office/drawing/2014/main" id="{44F13CCA-CD1E-499B-ACF9-3E9F1C43651F}"/>
              </a:ext>
            </a:extLst>
          </p:cNvPr>
          <p:cNvPicPr>
            <a:picLocks noChangeAspect="1"/>
          </p:cNvPicPr>
          <p:nvPr/>
        </p:nvPicPr>
        <p:blipFill>
          <a:blip r:embed="rId2"/>
          <a:stretch>
            <a:fillRect/>
          </a:stretch>
        </p:blipFill>
        <p:spPr>
          <a:xfrm>
            <a:off x="4654297" y="2904024"/>
            <a:ext cx="6328300" cy="248488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19</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a:t>From the plot, we observe that ES-L1, GEO, HEO, and SSO had the most success rate</a:t>
            </a:r>
          </a:p>
          <a:p>
            <a:pPr>
              <a:spcBef>
                <a:spcPts val="1400"/>
              </a:spcBef>
            </a:pPr>
            <a:endParaRPr lang="en-US" sz="2000"/>
          </a:p>
        </p:txBody>
      </p:sp>
      <p:pic>
        <p:nvPicPr>
          <p:cNvPr id="6" name="Picture 5">
            <a:extLst>
              <a:ext uri="{FF2B5EF4-FFF2-40B4-BE49-F238E27FC236}">
                <a16:creationId xmlns:a16="http://schemas.microsoft.com/office/drawing/2014/main" id="{CBA7662D-CD89-42EB-A82F-5E8511774BDA}"/>
              </a:ext>
            </a:extLst>
          </p:cNvPr>
          <p:cNvPicPr>
            <a:picLocks noChangeAspect="1"/>
          </p:cNvPicPr>
          <p:nvPr/>
        </p:nvPicPr>
        <p:blipFill>
          <a:blip r:embed="rId2"/>
          <a:stretch>
            <a:fillRect/>
          </a:stretch>
        </p:blipFill>
        <p:spPr>
          <a:xfrm>
            <a:off x="5708786" y="3446698"/>
            <a:ext cx="4785258" cy="24883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20</a:t>
            </a:fld>
            <a:endParaRPr lang="en-US" sz="1200">
              <a:solidFill>
                <a:prstClr val="black">
                  <a:tint val="75000"/>
                </a:prst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a:t>From the plot below, we observe that in the LEO orbit, there is a relationship between success and the number of flights while in the GTO orbit, there is no relationship between these two factors</a:t>
            </a:r>
          </a:p>
          <a:p>
            <a:pPr>
              <a:spcBef>
                <a:spcPts val="1400"/>
              </a:spcBef>
            </a:pPr>
            <a:endParaRPr lang="en-US" sz="2000"/>
          </a:p>
        </p:txBody>
      </p:sp>
      <p:pic>
        <p:nvPicPr>
          <p:cNvPr id="6" name="Picture 5">
            <a:extLst>
              <a:ext uri="{FF2B5EF4-FFF2-40B4-BE49-F238E27FC236}">
                <a16:creationId xmlns:a16="http://schemas.microsoft.com/office/drawing/2014/main" id="{7DBCF1D1-E8FA-496E-9C46-528DB9E50841}"/>
              </a:ext>
            </a:extLst>
          </p:cNvPr>
          <p:cNvPicPr>
            <a:picLocks noChangeAspect="1"/>
          </p:cNvPicPr>
          <p:nvPr/>
        </p:nvPicPr>
        <p:blipFill>
          <a:blip r:embed="rId2"/>
          <a:stretch>
            <a:fillRect/>
          </a:stretch>
        </p:blipFill>
        <p:spPr>
          <a:xfrm>
            <a:off x="4654297" y="2886788"/>
            <a:ext cx="6894236" cy="24848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21</a:t>
            </a:fld>
            <a:endParaRPr lang="en-US" sz="1200">
              <a:solidFill>
                <a:prstClr val="black">
                  <a:tint val="75000"/>
                </a:prst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a:t>We can conclude that, there is more successful landing with heavy payloads for PO,LEO and ISS orbits</a:t>
            </a:r>
          </a:p>
          <a:p>
            <a:pPr>
              <a:spcBef>
                <a:spcPts val="1400"/>
              </a:spcBef>
            </a:pPr>
            <a:endParaRPr lang="en-US" sz="2000"/>
          </a:p>
        </p:txBody>
      </p:sp>
      <p:pic>
        <p:nvPicPr>
          <p:cNvPr id="6" name="Picture 5">
            <a:extLst>
              <a:ext uri="{FF2B5EF4-FFF2-40B4-BE49-F238E27FC236}">
                <a16:creationId xmlns:a16="http://schemas.microsoft.com/office/drawing/2014/main" id="{1CB797F3-20FF-40F5-A5CA-9DC4CC45ACAC}"/>
              </a:ext>
            </a:extLst>
          </p:cNvPr>
          <p:cNvPicPr>
            <a:picLocks noChangeAspect="1"/>
          </p:cNvPicPr>
          <p:nvPr/>
        </p:nvPicPr>
        <p:blipFill>
          <a:blip r:embed="rId2"/>
          <a:stretch>
            <a:fillRect/>
          </a:stretch>
        </p:blipFill>
        <p:spPr>
          <a:xfrm>
            <a:off x="4654297" y="2794820"/>
            <a:ext cx="6894236" cy="255961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22</a:t>
            </a:fld>
            <a:endParaRPr lang="en-US" sz="1200">
              <a:solidFill>
                <a:prstClr val="black">
                  <a:tint val="75000"/>
                </a:prst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818" y="640082"/>
            <a:ext cx="6848715" cy="2484884"/>
          </a:xfrm>
          <a:prstGeom prst="rect">
            <a:avLst/>
          </a:prstGeom>
        </p:spPr>
        <p:txBody>
          <a:bodyPr vert="horz" lIns="91440" tIns="45720" rIns="91440" bIns="45720" rtlCol="0" anchor="ctr">
            <a:normAutofit/>
          </a:bodyPr>
          <a:lstStyle/>
          <a:p>
            <a:pPr>
              <a:spcBef>
                <a:spcPts val="1400"/>
              </a:spcBef>
            </a:pPr>
            <a:r>
              <a:rPr lang="en-US" sz="2000"/>
              <a:t>From the plot, we observe an increase in success rate since 2013</a:t>
            </a:r>
          </a:p>
          <a:p>
            <a:pPr>
              <a:spcBef>
                <a:spcPts val="1400"/>
              </a:spcBef>
            </a:pPr>
            <a:endParaRPr lang="en-US" sz="2000"/>
          </a:p>
        </p:txBody>
      </p:sp>
      <p:pic>
        <p:nvPicPr>
          <p:cNvPr id="6" name="Picture 5">
            <a:extLst>
              <a:ext uri="{FF2B5EF4-FFF2-40B4-BE49-F238E27FC236}">
                <a16:creationId xmlns:a16="http://schemas.microsoft.com/office/drawing/2014/main" id="{2771D078-27FF-4932-B9AA-5873886A5EA6}"/>
              </a:ext>
            </a:extLst>
          </p:cNvPr>
          <p:cNvPicPr>
            <a:picLocks noChangeAspect="1"/>
          </p:cNvPicPr>
          <p:nvPr/>
        </p:nvPicPr>
        <p:blipFill>
          <a:blip r:embed="rId2"/>
          <a:stretch>
            <a:fillRect/>
          </a:stretch>
        </p:blipFill>
        <p:spPr>
          <a:xfrm>
            <a:off x="5649853" y="3446698"/>
            <a:ext cx="4903123" cy="24883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23</a:t>
            </a:fld>
            <a:endParaRPr lang="en-US" sz="1200">
              <a:solidFill>
                <a:prstClr val="black">
                  <a:tint val="75000"/>
                </a:prst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I used the keyword DISTINCT to show only unique launch sites from the SpaceX data.</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5720B2-F905-4EB7-A814-5C15C0EC99ED}"/>
              </a:ext>
            </a:extLst>
          </p:cNvPr>
          <p:cNvPicPr>
            <a:picLocks noChangeAspect="1"/>
          </p:cNvPicPr>
          <p:nvPr/>
        </p:nvPicPr>
        <p:blipFill>
          <a:blip r:embed="rId2"/>
          <a:stretch>
            <a:fillRect/>
          </a:stretch>
        </p:blipFill>
        <p:spPr>
          <a:xfrm>
            <a:off x="5405862" y="1546336"/>
            <a:ext cx="6019331" cy="3762081"/>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24</a:t>
            </a:fld>
            <a:endParaRPr lang="en-US" sz="1200">
              <a:solidFill>
                <a:srgbClr val="303030"/>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Used the query below to display 5 records where launch sites begins with ‘CCA’</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ABB90A0-4903-454D-B94C-9BA58FB52AAC}"/>
              </a:ext>
            </a:extLst>
          </p:cNvPr>
          <p:cNvPicPr>
            <a:picLocks noChangeAspect="1"/>
          </p:cNvPicPr>
          <p:nvPr/>
        </p:nvPicPr>
        <p:blipFill>
          <a:blip r:embed="rId2"/>
          <a:stretch>
            <a:fillRect/>
          </a:stretch>
        </p:blipFill>
        <p:spPr>
          <a:xfrm>
            <a:off x="5405862" y="2208463"/>
            <a:ext cx="6019331" cy="243782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25</a:t>
            </a:fld>
            <a:endParaRPr lang="en-US" sz="1200">
              <a:solidFill>
                <a:srgbClr val="303030"/>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Found the value of 45596 as the total payload carried by boosters from NASA.</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872AE9-C802-480A-8A2E-442BA8D10721}"/>
              </a:ext>
            </a:extLst>
          </p:cNvPr>
          <p:cNvPicPr>
            <a:picLocks noChangeAspect="1"/>
          </p:cNvPicPr>
          <p:nvPr/>
        </p:nvPicPr>
        <p:blipFill>
          <a:blip r:embed="rId2"/>
          <a:stretch>
            <a:fillRect/>
          </a:stretch>
        </p:blipFill>
        <p:spPr>
          <a:xfrm>
            <a:off x="5405862" y="2095600"/>
            <a:ext cx="6019331" cy="2663553"/>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Found a value of 2928.4 as the average payload mass carried by booster version F9 v1.1</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6C5776-8EEA-419C-B9E0-15B675714A87}"/>
              </a:ext>
            </a:extLst>
          </p:cNvPr>
          <p:cNvPicPr>
            <a:picLocks noChangeAspect="1"/>
          </p:cNvPicPr>
          <p:nvPr/>
        </p:nvPicPr>
        <p:blipFill>
          <a:blip r:embed="rId2"/>
          <a:stretch>
            <a:fillRect/>
          </a:stretch>
        </p:blipFill>
        <p:spPr>
          <a:xfrm>
            <a:off x="5405862" y="1899972"/>
            <a:ext cx="6019331" cy="3054810"/>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Observed that the first successful landing on ground pad was recorded on December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31C2187-218A-4CFA-AD33-6FC4377C4814}"/>
              </a:ext>
            </a:extLst>
          </p:cNvPr>
          <p:cNvPicPr>
            <a:picLocks noChangeAspect="1"/>
          </p:cNvPicPr>
          <p:nvPr/>
        </p:nvPicPr>
        <p:blipFill>
          <a:blip r:embed="rId3"/>
          <a:stretch>
            <a:fillRect/>
          </a:stretch>
        </p:blipFill>
        <p:spPr>
          <a:xfrm>
            <a:off x="3848106" y="2426472"/>
            <a:ext cx="7138680" cy="33488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Used the WHERE clause to find boosters that successfully landed on drone ship and applied the AND clause to determine successful landing when the payload mass is between 4000 and 6000.</a:t>
            </a:r>
          </a:p>
          <a:p>
            <a:pPr>
              <a:spcBef>
                <a:spcPts val="1400"/>
              </a:spcBef>
            </a:pPr>
            <a:endParaRPr lang="en-US" sz="20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4BE6C9-9171-4D71-8487-E3C1886E258F}"/>
              </a:ext>
            </a:extLst>
          </p:cNvPr>
          <p:cNvPicPr>
            <a:picLocks noChangeAspect="1"/>
          </p:cNvPicPr>
          <p:nvPr/>
        </p:nvPicPr>
        <p:blipFill>
          <a:blip r:embed="rId2"/>
          <a:stretch>
            <a:fillRect/>
          </a:stretch>
        </p:blipFill>
        <p:spPr>
          <a:xfrm>
            <a:off x="5405862" y="2042931"/>
            <a:ext cx="6019331" cy="2768892"/>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29</a:t>
            </a:fld>
            <a:endParaRPr lang="en-US" sz="1200">
              <a:solidFill>
                <a:srgbClr val="303030"/>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504507"/>
            <a:ext cx="10431389" cy="51302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Collected Data through API</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Collected Data by web scraping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result</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 result</a:t>
            </a:r>
          </a:p>
          <a:p>
            <a:pPr>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Used the clause ‘%’ to filter whether the mission outcome was a success or failure.</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EE1D4F5-ADE0-4C17-A12E-8FCAC2D991A3}"/>
              </a:ext>
            </a:extLst>
          </p:cNvPr>
          <p:cNvPicPr>
            <a:picLocks noChangeAspect="1"/>
          </p:cNvPicPr>
          <p:nvPr/>
        </p:nvPicPr>
        <p:blipFill>
          <a:blip r:embed="rId2"/>
          <a:stretch>
            <a:fillRect/>
          </a:stretch>
        </p:blipFill>
        <p:spPr>
          <a:xfrm>
            <a:off x="5966030" y="807593"/>
            <a:ext cx="4898995" cy="523956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Used the MAX() function to determine which booster carried the maximum mass payload.</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1C88A5-5321-415A-BF65-BD78F4DE1F84}"/>
              </a:ext>
            </a:extLst>
          </p:cNvPr>
          <p:cNvPicPr>
            <a:picLocks noChangeAspect="1"/>
          </p:cNvPicPr>
          <p:nvPr/>
        </p:nvPicPr>
        <p:blipFill>
          <a:blip r:embed="rId2"/>
          <a:stretch>
            <a:fillRect/>
          </a:stretch>
        </p:blipFill>
        <p:spPr>
          <a:xfrm>
            <a:off x="5405862" y="936879"/>
            <a:ext cx="6019331" cy="4980996"/>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31</a:t>
            </a:fld>
            <a:endParaRPr lang="en-US" sz="1200">
              <a:solidFill>
                <a:srgbClr val="303030"/>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Used a combination of the WHERE, LIKE, AND, and BETWEEN clauses to filter for the landing outcomes in drone ship in 2015</a:t>
            </a:r>
          </a:p>
          <a:p>
            <a:pPr>
              <a:spcBef>
                <a:spcPts val="1400"/>
              </a:spcBef>
            </a:pP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6E5269-C878-4A89-91DC-ECDAA75ED64C}"/>
              </a:ext>
            </a:extLst>
          </p:cNvPr>
          <p:cNvPicPr>
            <a:picLocks noChangeAspect="1"/>
          </p:cNvPicPr>
          <p:nvPr/>
        </p:nvPicPr>
        <p:blipFill>
          <a:blip r:embed="rId2"/>
          <a:stretch>
            <a:fillRect/>
          </a:stretch>
        </p:blipFill>
        <p:spPr>
          <a:xfrm>
            <a:off x="5405862" y="2110648"/>
            <a:ext cx="6019331" cy="2633457"/>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Applied the GROUPBY clause to group the landing outcomes and reordered the outcomes in descending order.</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6DD92E-97A0-4AC9-9B01-34D21C7FB235}"/>
              </a:ext>
            </a:extLst>
          </p:cNvPr>
          <p:cNvPicPr>
            <a:picLocks noChangeAspect="1"/>
          </p:cNvPicPr>
          <p:nvPr/>
        </p:nvPicPr>
        <p:blipFill>
          <a:blip r:embed="rId2"/>
          <a:stretch>
            <a:fillRect/>
          </a:stretch>
        </p:blipFill>
        <p:spPr>
          <a:xfrm>
            <a:off x="5405862" y="2027883"/>
            <a:ext cx="6019331" cy="279898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33</a:t>
            </a:fld>
            <a:endParaRPr lang="en-US" sz="1200">
              <a:solidFill>
                <a:srgbClr val="303030"/>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648929" y="629266"/>
            <a:ext cx="3505495" cy="1622321"/>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400" kern="1200" dirty="0">
                <a:solidFill>
                  <a:schemeClr val="tx1"/>
                </a:solidFill>
                <a:latin typeface="+mj-lt"/>
                <a:ea typeface="+mj-ea"/>
                <a:cs typeface="+mj-cs"/>
              </a:rPr>
              <a:t>All launch sites map markers</a:t>
            </a:r>
          </a:p>
          <a:p>
            <a:pPr>
              <a:spcAft>
                <a:spcPts val="600"/>
              </a:spcAft>
            </a:pPr>
            <a:endParaRPr lang="en-US" sz="4100" dirty="0">
              <a:solidFill>
                <a:schemeClr val="tx1"/>
              </a:solidFill>
              <a:latin typeface="+mj-lt"/>
              <a:ea typeface="+mj-ea"/>
              <a:cs typeface="+mj-cs"/>
            </a:endParaRPr>
          </a:p>
          <a:p>
            <a:pPr>
              <a:spcAft>
                <a:spcPts val="600"/>
              </a:spcAft>
            </a:pPr>
            <a:endParaRPr lang="en-US" sz="4100" kern="1200" dirty="0">
              <a:solidFill>
                <a:schemeClr val="tx1"/>
              </a:solidFill>
              <a:latin typeface="+mj-lt"/>
              <a:ea typeface="+mj-ea"/>
              <a:cs typeface="+mj-cs"/>
            </a:endParaRPr>
          </a:p>
          <a:p>
            <a:pPr>
              <a:spcAft>
                <a:spcPts val="600"/>
              </a:spcAft>
            </a:pPr>
            <a:r>
              <a:rPr lang="en-US" sz="4100" dirty="0">
                <a:solidFill>
                  <a:schemeClr val="tx1"/>
                </a:solidFill>
                <a:latin typeface="+mj-lt"/>
                <a:ea typeface="+mj-ea"/>
                <a:cs typeface="+mj-cs"/>
              </a:rPr>
              <a:t>We can conclude that all of SpaceX launch sites are close to the coast</a:t>
            </a:r>
            <a:endParaRPr lang="en-US" sz="41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65F3386-927F-4352-A2D7-E6E09952169D}"/>
              </a:ext>
            </a:extLst>
          </p:cNvPr>
          <p:cNvPicPr>
            <a:picLocks noGrp="1" noChangeAspect="1"/>
          </p:cNvPicPr>
          <p:nvPr>
            <p:ph idx="4294967295"/>
          </p:nvPr>
        </p:nvPicPr>
        <p:blipFill>
          <a:blip r:embed="rId2"/>
          <a:stretch>
            <a:fillRect/>
          </a:stretch>
        </p:blipFill>
        <p:spPr>
          <a:xfrm>
            <a:off x="5405862" y="1907496"/>
            <a:ext cx="6019331" cy="3039762"/>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35</a:t>
            </a:fld>
            <a:endParaRPr lang="en-US" sz="1200">
              <a:solidFill>
                <a:srgbClr val="303030"/>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Markers showing color labeled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Green markers represent successful launches while Red markers represent failed launches.</a:t>
            </a:r>
          </a:p>
          <a:p>
            <a:pPr>
              <a:spcBef>
                <a:spcPts val="1400"/>
              </a:spcBef>
            </a:pPr>
            <a:endParaRPr lang="en-US" sz="200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3B112-472B-471C-B135-98DF0787CF00}"/>
              </a:ext>
            </a:extLst>
          </p:cNvPr>
          <p:cNvPicPr>
            <a:picLocks noChangeAspect="1"/>
          </p:cNvPicPr>
          <p:nvPr/>
        </p:nvPicPr>
        <p:blipFill>
          <a:blip r:embed="rId2"/>
          <a:stretch>
            <a:fillRect/>
          </a:stretch>
        </p:blipFill>
        <p:spPr>
          <a:xfrm>
            <a:off x="5405862" y="1726916"/>
            <a:ext cx="6019331" cy="3400921"/>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36</a:t>
            </a:fld>
            <a:endParaRPr lang="en-US" sz="1200">
              <a:solidFill>
                <a:srgbClr val="303030"/>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The decision tree classifier is the model with the highest classification accuracy</a:t>
            </a:r>
          </a:p>
          <a:p>
            <a:pPr>
              <a:spcBef>
                <a:spcPts val="1400"/>
              </a:spcBef>
            </a:pPr>
            <a:endParaRPr lang="en-US"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2B89546-58F2-425A-9D0C-0995A4D16E7F}"/>
              </a:ext>
            </a:extLst>
          </p:cNvPr>
          <p:cNvPicPr>
            <a:picLocks noChangeAspect="1"/>
          </p:cNvPicPr>
          <p:nvPr/>
        </p:nvPicPr>
        <p:blipFill>
          <a:blip r:embed="rId2"/>
          <a:stretch>
            <a:fillRect/>
          </a:stretch>
        </p:blipFill>
        <p:spPr>
          <a:xfrm>
            <a:off x="5295320" y="3111927"/>
            <a:ext cx="6253212" cy="1704000"/>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The confusion matrix for the decision tree classifier shows that the classifier can distinguish between the different classes.</a:t>
            </a:r>
          </a:p>
          <a:p>
            <a:pPr>
              <a:spcBef>
                <a:spcPts val="1400"/>
              </a:spcBef>
            </a:pPr>
            <a:endParaRPr lang="en-US"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2EA6ABEB-C7C5-48B0-937E-EF6E38D4F68A}"/>
              </a:ext>
            </a:extLst>
          </p:cNvPr>
          <p:cNvPicPr>
            <a:picLocks noChangeAspect="1"/>
          </p:cNvPicPr>
          <p:nvPr/>
        </p:nvPicPr>
        <p:blipFill>
          <a:blip r:embed="rId2"/>
          <a:stretch>
            <a:fillRect/>
          </a:stretch>
        </p:blipFill>
        <p:spPr>
          <a:xfrm>
            <a:off x="5317377" y="1782981"/>
            <a:ext cx="6209098"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35395"/>
            <a:ext cx="10083215" cy="4795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advertises Falcon9 rockets with a cost of 62 million dollars while other providers cost more than 150 million dollars, this is due to SpaceX’s ability to reuse the first stage. The ability to determine if the first stage will successfully land is crucial in estimating the cost of a launch. The goal of the project is to create a machine learning algorithm that will predict the success rate of the first stage landing</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Tx/>
              <a:buChar char="-"/>
            </a:pPr>
            <a:r>
              <a:rPr lang="en-US" sz="2200" dirty="0">
                <a:solidFill>
                  <a:schemeClr val="accent3">
                    <a:lumMod val="25000"/>
                  </a:schemeClr>
                </a:solidFill>
                <a:latin typeface="Abadi" panose="020B0604020104020204" pitchFamily="34" charset="0"/>
              </a:rPr>
              <a:t>factor’s that will determine the success rate of the rocket landing</a:t>
            </a:r>
          </a:p>
          <a:p>
            <a:pPr>
              <a:spcBef>
                <a:spcPts val="1400"/>
              </a:spcBef>
              <a:buFontTx/>
              <a:buChar char="-"/>
            </a:pPr>
            <a:r>
              <a:rPr lang="en-US" sz="2200" dirty="0">
                <a:solidFill>
                  <a:schemeClr val="accent3">
                    <a:lumMod val="25000"/>
                  </a:schemeClr>
                </a:solidFill>
                <a:latin typeface="Abadi" panose="020B0604020104020204" pitchFamily="34" charset="0"/>
              </a:rPr>
              <a:t>Interactions amongst different factors in determining success rate</a:t>
            </a:r>
          </a:p>
          <a:p>
            <a:pPr>
              <a:spcBef>
                <a:spcPts val="1400"/>
              </a:spcBef>
              <a:buFontTx/>
              <a:buChar char="-"/>
            </a:pPr>
            <a:r>
              <a:rPr lang="en-US" sz="2200" dirty="0">
                <a:solidFill>
                  <a:schemeClr val="accent3">
                    <a:lumMod val="25000"/>
                  </a:schemeClr>
                </a:solidFill>
                <a:latin typeface="Abadi" panose="020B0604020104020204" pitchFamily="34" charset="0"/>
              </a:rPr>
              <a:t>What conditions need to be taken into consideration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2823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number of launches at a site, the greater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was the most successful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web scraping from google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was done using get request to the SpaceX API</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Decoded the response content as json and converted it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Cleaned the data by replacing missing values</a:t>
            </a: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collected data from the SpaceX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by using the get request, cleaned and formatted the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https://github.com/Dislevekanku/projectrepo/blob/master/Data%20collection.ipynb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5FE0F1C-CAF9-4F35-8F25-491F970D97C1}"/>
              </a:ext>
            </a:extLst>
          </p:cNvPr>
          <p:cNvPicPr>
            <a:picLocks noChangeAspect="1"/>
          </p:cNvPicPr>
          <p:nvPr/>
        </p:nvPicPr>
        <p:blipFill>
          <a:blip r:embed="rId3"/>
          <a:stretch>
            <a:fillRect/>
          </a:stretch>
        </p:blipFill>
        <p:spPr>
          <a:xfrm>
            <a:off x="5910261" y="1800225"/>
            <a:ext cx="5460999" cy="1013145"/>
          </a:xfrm>
          <a:prstGeom prst="rect">
            <a:avLst/>
          </a:prstGeom>
        </p:spPr>
      </p:pic>
      <p:pic>
        <p:nvPicPr>
          <p:cNvPr id="9" name="Picture 8">
            <a:extLst>
              <a:ext uri="{FF2B5EF4-FFF2-40B4-BE49-F238E27FC236}">
                <a16:creationId xmlns:a16="http://schemas.microsoft.com/office/drawing/2014/main" id="{32B38792-5DFD-4381-8A46-8CAC08E55F10}"/>
              </a:ext>
            </a:extLst>
          </p:cNvPr>
          <p:cNvPicPr>
            <a:picLocks noChangeAspect="1"/>
          </p:cNvPicPr>
          <p:nvPr/>
        </p:nvPicPr>
        <p:blipFill>
          <a:blip r:embed="rId4"/>
          <a:stretch>
            <a:fillRect/>
          </a:stretch>
        </p:blipFill>
        <p:spPr>
          <a:xfrm>
            <a:off x="5909987" y="2825440"/>
            <a:ext cx="5547985" cy="1624804"/>
          </a:xfrm>
          <a:prstGeom prst="rect">
            <a:avLst/>
          </a:prstGeom>
        </p:spPr>
      </p:pic>
      <p:pic>
        <p:nvPicPr>
          <p:cNvPr id="11" name="Picture 10">
            <a:extLst>
              <a:ext uri="{FF2B5EF4-FFF2-40B4-BE49-F238E27FC236}">
                <a16:creationId xmlns:a16="http://schemas.microsoft.com/office/drawing/2014/main" id="{C3239120-5D2C-4DE5-B580-361CE65EC08F}"/>
              </a:ext>
            </a:extLst>
          </p:cNvPr>
          <p:cNvPicPr>
            <a:picLocks noChangeAspect="1"/>
          </p:cNvPicPr>
          <p:nvPr/>
        </p:nvPicPr>
        <p:blipFill>
          <a:blip r:embed="rId5"/>
          <a:stretch>
            <a:fillRect/>
          </a:stretch>
        </p:blipFill>
        <p:spPr>
          <a:xfrm>
            <a:off x="5910263" y="4476654"/>
            <a:ext cx="5460998" cy="14501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034902"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a:t>
            </a: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https://github.com/Dislevekanku/projectrepo/blob/master/Data%20collection%20with%20webscrapping.ipynb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E1584D3F-2D8F-4E4C-B88E-5A04EA4190BA}"/>
              </a:ext>
            </a:extLst>
          </p:cNvPr>
          <p:cNvPicPr>
            <a:picLocks noChangeAspect="1"/>
          </p:cNvPicPr>
          <p:nvPr/>
        </p:nvPicPr>
        <p:blipFill>
          <a:blip r:embed="rId3"/>
          <a:stretch>
            <a:fillRect/>
          </a:stretch>
        </p:blipFill>
        <p:spPr>
          <a:xfrm>
            <a:off x="5910262" y="1792287"/>
            <a:ext cx="5419096" cy="2802981"/>
          </a:xfrm>
          <a:prstGeom prst="rect">
            <a:avLst/>
          </a:prstGeom>
        </p:spPr>
      </p:pic>
      <p:pic>
        <p:nvPicPr>
          <p:cNvPr id="9" name="Picture 8">
            <a:extLst>
              <a:ext uri="{FF2B5EF4-FFF2-40B4-BE49-F238E27FC236}">
                <a16:creationId xmlns:a16="http://schemas.microsoft.com/office/drawing/2014/main" id="{3192F4DE-1370-47F2-B649-14F722F1DB1D}"/>
              </a:ext>
            </a:extLst>
          </p:cNvPr>
          <p:cNvPicPr>
            <a:picLocks noChangeAspect="1"/>
          </p:cNvPicPr>
          <p:nvPr/>
        </p:nvPicPr>
        <p:blipFill>
          <a:blip r:embed="rId4"/>
          <a:stretch>
            <a:fillRect/>
          </a:stretch>
        </p:blipFill>
        <p:spPr>
          <a:xfrm>
            <a:off x="5975229" y="4595268"/>
            <a:ext cx="5396033" cy="152573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7880</TotalTime>
  <Words>1429</Words>
  <Application>Microsoft Office PowerPoint</Application>
  <PresentationFormat>Widescreen</PresentationFormat>
  <Paragraphs>193</Paragraphs>
  <Slides>41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Disleve Kanku</cp:lastModifiedBy>
  <cp:revision>192</cp:revision>
  <dcterms:created xsi:type="dcterms:W3CDTF">2021-04-29T18:58:34Z</dcterms:created>
  <dcterms:modified xsi:type="dcterms:W3CDTF">2022-01-19T21:08:44Z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